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3" d="100"/>
          <a:sy n="53" d="100"/>
        </p:scale>
        <p:origin x="-1224" y="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5147864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ages/Gustav-Adolfi-G%C3%BCmnaasiumi-Ajaloomuuseum/175190596009423?fref=t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200" dirty="0" err="1" smtClean="0"/>
              <a:t>Kultuuriretk</a:t>
            </a:r>
            <a:r>
              <a:rPr lang="et-EE" sz="7200" dirty="0" smtClean="0"/>
              <a:t/>
            </a:r>
            <a:br>
              <a:rPr lang="et-EE" sz="7200" dirty="0" smtClean="0"/>
            </a:br>
            <a:r>
              <a:rPr lang="et-EE" sz="7200" dirty="0" smtClean="0"/>
              <a:t>IV rühm</a:t>
            </a:r>
            <a:endParaRPr sz="7200" dirty="0"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3100905" y="5522976"/>
            <a:ext cx="6802990" cy="341985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>
              <a:defRPr sz="1800"/>
            </a:pPr>
            <a:endParaRPr lang="et-EE" sz="3200" dirty="0" smtClean="0"/>
          </a:p>
          <a:p>
            <a:pPr lvl="0">
              <a:defRPr sz="1800"/>
            </a:pPr>
            <a:endParaRPr lang="et-EE" dirty="0"/>
          </a:p>
          <a:p>
            <a:pPr lvl="0">
              <a:defRPr sz="1800"/>
            </a:pPr>
            <a:r>
              <a:rPr sz="3900" dirty="0" smtClean="0"/>
              <a:t>Helena </a:t>
            </a:r>
            <a:r>
              <a:rPr sz="3900" dirty="0" err="1"/>
              <a:t>Ije</a:t>
            </a:r>
            <a:r>
              <a:rPr sz="3900" dirty="0"/>
              <a:t>, </a:t>
            </a:r>
            <a:r>
              <a:rPr sz="3900" dirty="0" err="1"/>
              <a:t>Rasmus</a:t>
            </a:r>
            <a:r>
              <a:rPr sz="3900" dirty="0"/>
              <a:t> </a:t>
            </a:r>
            <a:r>
              <a:rPr sz="3900" dirty="0" err="1"/>
              <a:t>Õisma</a:t>
            </a:r>
            <a:r>
              <a:rPr sz="3900" dirty="0"/>
              <a:t>,</a:t>
            </a:r>
          </a:p>
          <a:p>
            <a:pPr lvl="0">
              <a:defRPr sz="1800"/>
            </a:pPr>
            <a:r>
              <a:rPr sz="3900" dirty="0"/>
              <a:t> Kristin </a:t>
            </a:r>
            <a:r>
              <a:rPr sz="3900" dirty="0" err="1"/>
              <a:t>Talimets</a:t>
            </a:r>
            <a:r>
              <a:rPr sz="3900" dirty="0"/>
              <a:t>, Susann </a:t>
            </a:r>
            <a:r>
              <a:rPr sz="3900" dirty="0" err="1"/>
              <a:t>Kõomägi</a:t>
            </a:r>
            <a:r>
              <a:rPr sz="3900" dirty="0"/>
              <a:t>, Marianne </a:t>
            </a:r>
            <a:r>
              <a:rPr sz="3900" dirty="0" err="1"/>
              <a:t>Leibur</a:t>
            </a:r>
            <a:r>
              <a:rPr sz="3900" dirty="0"/>
              <a:t>, </a:t>
            </a:r>
            <a:r>
              <a:rPr sz="3900" dirty="0" err="1"/>
              <a:t>Kaari</a:t>
            </a:r>
            <a:r>
              <a:rPr sz="3900" dirty="0"/>
              <a:t> Kink</a:t>
            </a:r>
          </a:p>
          <a:p>
            <a:pPr lvl="0">
              <a:defRPr sz="1800"/>
            </a:pPr>
            <a:endParaRPr lang="et-EE" sz="3900" dirty="0" smtClean="0"/>
          </a:p>
          <a:p>
            <a:pPr lvl="0">
              <a:defRPr sz="1800"/>
            </a:pPr>
            <a:r>
              <a:rPr sz="3900" dirty="0" smtClean="0"/>
              <a:t>11.</a:t>
            </a:r>
            <a:r>
              <a:rPr lang="et-EE" sz="3900" dirty="0" smtClean="0"/>
              <a:t>b klass</a:t>
            </a:r>
          </a:p>
          <a:p>
            <a:pPr lvl="0">
              <a:defRPr sz="1800"/>
            </a:pPr>
            <a:r>
              <a:rPr lang="et-EE" sz="3900" dirty="0"/>
              <a:t>m</a:t>
            </a:r>
            <a:r>
              <a:rPr lang="et-EE" sz="3900" dirty="0" smtClean="0"/>
              <a:t>ai 2015</a:t>
            </a:r>
            <a:endParaRPr sz="39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10364423_816520961700548_1358176251_n.jpg"/>
          <p:cNvPicPr/>
          <p:nvPr/>
        </p:nvPicPr>
        <p:blipFill>
          <a:blip r:embed="rId2">
            <a:extLst/>
          </a:blip>
          <a:srcRect t="9653" b="9653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Siuru torn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10405721_816520978367213_818103050_n.jpg"/>
          <p:cNvPicPr/>
          <p:nvPr/>
        </p:nvPicPr>
        <p:blipFill>
          <a:blip r:embed="rId2">
            <a:extLst/>
          </a:blip>
          <a:srcRect l="18181" r="18181"/>
          <a:stretch>
            <a:fillRect/>
          </a:stretch>
        </p:blipFill>
        <p:spPr>
          <a:xfrm>
            <a:off x="6718300" y="2603500"/>
            <a:ext cx="5334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Kes oli siurulastest Vilde kõige parem tuttav ja miks?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2613" lvl="0" indent="-332613" defTabSz="566674">
              <a:spcBef>
                <a:spcPts val="3100"/>
              </a:spcBef>
              <a:defRPr sz="1800"/>
            </a:pPr>
            <a:r>
              <a:rPr sz="2716"/>
              <a:t>Marie Under;</a:t>
            </a:r>
          </a:p>
          <a:p>
            <a:pPr marL="332613" lvl="0" indent="-332613" defTabSz="566674">
              <a:spcBef>
                <a:spcPts val="3100"/>
              </a:spcBef>
              <a:defRPr sz="1800"/>
            </a:pPr>
            <a:r>
              <a:rPr sz="2716"/>
              <a:t>esimene kokkupuude Underiga 1899, kui töötas Tallinna Teatajas;</a:t>
            </a:r>
          </a:p>
          <a:p>
            <a:pPr marL="332613" lvl="0" indent="-332613" defTabSz="566674">
              <a:spcBef>
                <a:spcPts val="3100"/>
              </a:spcBef>
              <a:defRPr sz="1800"/>
            </a:pPr>
            <a:r>
              <a:rPr sz="2716"/>
              <a:t>aasta hiljem saatis Under Vildele soneti;</a:t>
            </a:r>
          </a:p>
          <a:p>
            <a:pPr marL="332613" lvl="0" indent="-332613" defTabSz="566674">
              <a:spcBef>
                <a:spcPts val="3100"/>
              </a:spcBef>
              <a:defRPr sz="1800"/>
            </a:pPr>
            <a:r>
              <a:rPr sz="2716"/>
              <a:t>Vilde soovitas edasi kirjutada eesti keeles;</a:t>
            </a:r>
          </a:p>
          <a:p>
            <a:pPr marL="332613" lvl="0" indent="-332613" defTabSz="566674">
              <a:spcBef>
                <a:spcPts val="3100"/>
              </a:spcBef>
              <a:defRPr sz="1800"/>
            </a:pPr>
            <a:r>
              <a:rPr sz="2716"/>
              <a:t>Vilde vajas endale naist ja elukaaslast, Under vajas aga ennekõike “meistrit ja õpetajat”.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10409964_816520965033881_1114478693_n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724327" y="297018"/>
            <a:ext cx="5556355" cy="7408472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3724275" y="7689367"/>
            <a:ext cx="5556250" cy="1422401"/>
          </a:xfrm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 lvl="0">
              <a:defRPr sz="1800"/>
            </a:pPr>
            <a:r>
              <a:rPr sz="7200"/>
              <a:t>Niguliste kirik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10385106_816523001700344_39958068_n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373090" y="168671"/>
            <a:ext cx="5138144" cy="6850859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 lvl="0">
              <a:defRPr sz="1800"/>
            </a:pPr>
            <a:r>
              <a:rPr sz="7360"/>
              <a:t>Kelle monument see on?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600" dirty="0"/>
              <a:t>Monumendile pandi nurgakivi 4. märtsil 1965 Eduard Vilde 100. sünniaastapäeva tähistamiseks.</a:t>
            </a:r>
          </a:p>
        </p:txBody>
      </p:sp>
      <p:pic>
        <p:nvPicPr>
          <p:cNvPr id="73" name="10396615_816522995033678_1447971350_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0059" y="168671"/>
            <a:ext cx="5138144" cy="6850858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vilde_merlin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7631759" y="2603500"/>
            <a:ext cx="3507081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 lvl="0">
              <a:defRPr sz="1800"/>
            </a:pPr>
            <a:r>
              <a:rPr sz="7040"/>
              <a:t>Eduard Vilde tuntud teosed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952500" y="2597150"/>
            <a:ext cx="5334000" cy="6286500"/>
          </a:xfrm>
          <a:prstGeom prst="rect">
            <a:avLst/>
          </a:prstGeom>
        </p:spPr>
        <p:txBody>
          <a:bodyPr/>
          <a:lstStyle/>
          <a:p>
            <a:pPr marL="339470" lvl="0" indent="-339470" defTabSz="578358">
              <a:spcBef>
                <a:spcPts val="3100"/>
              </a:spcBef>
              <a:defRPr sz="1800"/>
            </a:pPr>
            <a:r>
              <a:rPr sz="2772"/>
              <a:t>Romaan “Mäeküla piimamees”;</a:t>
            </a:r>
          </a:p>
          <a:p>
            <a:pPr marL="339470" lvl="0" indent="-339470" defTabSz="578358">
              <a:spcBef>
                <a:spcPts val="3100"/>
              </a:spcBef>
              <a:defRPr sz="1800"/>
            </a:pPr>
            <a:r>
              <a:rPr sz="2772"/>
              <a:t>romaan “Külmale maale”;</a:t>
            </a:r>
          </a:p>
          <a:p>
            <a:pPr marL="339470" lvl="0" indent="-339470" defTabSz="578358">
              <a:spcBef>
                <a:spcPts val="3100"/>
              </a:spcBef>
              <a:defRPr sz="1800"/>
            </a:pPr>
            <a:r>
              <a:rPr sz="2772"/>
              <a:t>romaanide triloogia:</a:t>
            </a:r>
            <a:br>
              <a:rPr sz="2772"/>
            </a:br>
            <a:r>
              <a:rPr sz="2772"/>
              <a:t>1. “Mahtra sõda”, 1902;</a:t>
            </a:r>
            <a:br>
              <a:rPr sz="2772"/>
            </a:br>
            <a:r>
              <a:rPr sz="2772"/>
              <a:t>2. “Kui Anja mehed Tallinnas käisid”, 1903;</a:t>
            </a:r>
            <a:br>
              <a:rPr sz="2772"/>
            </a:br>
            <a:r>
              <a:rPr sz="2772"/>
              <a:t>3. “Prohvet Maltsvet”, 1905-1908;</a:t>
            </a:r>
          </a:p>
          <a:p>
            <a:pPr marL="339470" lvl="0" indent="-339470" defTabSz="578358">
              <a:spcBef>
                <a:spcPts val="3100"/>
              </a:spcBef>
              <a:defRPr sz="1800"/>
            </a:pPr>
            <a:r>
              <a:rPr sz="2772"/>
              <a:t>näidend “Pisuhänd”;</a:t>
            </a:r>
          </a:p>
          <a:p>
            <a:pPr marL="339470" lvl="0" indent="-339470" defTabSz="578358">
              <a:spcBef>
                <a:spcPts val="3100"/>
              </a:spcBef>
              <a:defRPr sz="1800"/>
            </a:pPr>
            <a:r>
              <a:rPr sz="2772"/>
              <a:t>näidend “Tabamata ime”.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10385165_816523008367010_703709156_n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2423" y="2588477"/>
            <a:ext cx="12959890" cy="4576463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1270000" y="7159686"/>
            <a:ext cx="10464800" cy="1422401"/>
          </a:xfrm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 lvl="0">
              <a:defRPr sz="1800"/>
            </a:pPr>
            <a:r>
              <a:rPr sz="7200"/>
              <a:t>Harju tänava seinatahvlid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1_1_8214407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020593" y="3245621"/>
            <a:ext cx="6729404" cy="5002189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Harju tänav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657820" y="2603500"/>
            <a:ext cx="5334001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3200" dirty="0"/>
              <a:t>Huvitav fakt:</a:t>
            </a:r>
          </a:p>
          <a:p>
            <a:pPr lvl="0">
              <a:defRPr sz="1800"/>
            </a:pPr>
            <a:r>
              <a:rPr sz="3200" dirty="0"/>
              <a:t>1920. aastail oli Harju tänav ja Viru tänav prostituutide öine tegevuspiirkond. Sel ajal oli Tallinnas umbes 500 prostituuti, kellest enamus põdes süüfilist ja tripperit.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Harju_2010-10-26.jpg"/>
          <p:cNvPicPr/>
          <p:nvPr/>
        </p:nvPicPr>
        <p:blipFill>
          <a:blip r:embed="rId2">
            <a:extLst/>
          </a:blip>
          <a:srcRect t="5844" b="5844"/>
          <a:stretch>
            <a:fillRect/>
          </a:stretch>
        </p:blipFill>
        <p:spPr>
          <a:xfrm>
            <a:off x="7022307" y="2603500"/>
            <a:ext cx="4725986" cy="628650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Mis nime on Harju tänav veel kandnud ja miks?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9470" lvl="0" indent="-339470" defTabSz="578358">
              <a:spcBef>
                <a:spcPts val="3100"/>
              </a:spcBef>
              <a:defRPr sz="1800"/>
            </a:pPr>
            <a:r>
              <a:rPr sz="2772"/>
              <a:t>Eestikeelne nimi tuleneb Tallinnast Harjumaale ja sealt edasi Pärnu ja Riia suunas viiva põlise tee järgi;</a:t>
            </a:r>
          </a:p>
          <a:p>
            <a:pPr marL="339470" lvl="0" indent="-339470" defTabSz="578358">
              <a:spcBef>
                <a:spcPts val="3100"/>
              </a:spcBef>
              <a:defRPr sz="1800"/>
            </a:pPr>
            <a:r>
              <a:rPr sz="2772"/>
              <a:t>keskajal nimetati tänavat seal paiknenud sepikodade järgi </a:t>
            </a:r>
            <a:r>
              <a:rPr sz="2772" b="1"/>
              <a:t>Seppade tänavaks</a:t>
            </a:r>
            <a:r>
              <a:rPr sz="2772"/>
              <a:t>;</a:t>
            </a:r>
          </a:p>
          <a:p>
            <a:pPr marL="339470" lvl="0" indent="-339470" defTabSz="578358">
              <a:spcBef>
                <a:spcPts val="3100"/>
              </a:spcBef>
              <a:defRPr sz="1800"/>
            </a:pPr>
            <a:r>
              <a:rPr sz="2772"/>
              <a:t>16. sajandil ka </a:t>
            </a:r>
            <a:r>
              <a:rPr sz="2772" b="1"/>
              <a:t>Kannuvalajate</a:t>
            </a:r>
            <a:r>
              <a:rPr sz="2772"/>
              <a:t> ning </a:t>
            </a:r>
            <a:r>
              <a:rPr sz="2772" b="1"/>
              <a:t>Tinavalajate tänavaks</a:t>
            </a:r>
            <a:r>
              <a:rPr sz="2772"/>
              <a:t>;</a:t>
            </a:r>
          </a:p>
          <a:p>
            <a:pPr marL="339470" lvl="0" indent="-339470" defTabSz="578358">
              <a:spcBef>
                <a:spcPts val="3100"/>
              </a:spcBef>
              <a:defRPr sz="1800"/>
            </a:pPr>
            <a:r>
              <a:rPr sz="2772"/>
              <a:t>1767. aastal hakati tänavat vene keeles kutsuma </a:t>
            </a:r>
            <a:r>
              <a:rPr sz="2772" b="1"/>
              <a:t>Uueks tänavaks</a:t>
            </a:r>
            <a:r>
              <a:rPr sz="2772"/>
              <a:t>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10379185_816523995033578_690967672_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1" y="3515250"/>
            <a:ext cx="13007228" cy="2723389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1269999" y="6718300"/>
            <a:ext cx="10464801" cy="14224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Vabaduse väljak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10410062_816522991700345_6269286_n.jpg"/>
          <p:cNvPicPr/>
          <p:nvPr/>
        </p:nvPicPr>
        <p:blipFill>
          <a:blip r:embed="rId2">
            <a:extLst/>
          </a:blip>
          <a:srcRect l="6513" r="652"/>
          <a:stretch>
            <a:fillRect/>
          </a:stretch>
        </p:blipFill>
        <p:spPr>
          <a:xfrm>
            <a:off x="6718299" y="919280"/>
            <a:ext cx="5334001" cy="766104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5100"/>
            </a:lvl1pPr>
          </a:lstStyle>
          <a:p>
            <a:pPr lvl="0">
              <a:defRPr sz="1800"/>
            </a:pPr>
            <a:r>
              <a:rPr sz="5100"/>
              <a:t>Mis on paigutatud Harju tänava alguses oleva apteegi ette?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768606" y="4762500"/>
            <a:ext cx="5517895" cy="4486751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3200" dirty="0"/>
              <a:t>Harju värava eelvärava torni säilinud maa-alused konstruktsioonid.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Teekonda alustasime kell 14:25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Harjuvärav.,_AM_8597-2_F_10864.jpg"/>
          <p:cNvPicPr/>
          <p:nvPr/>
        </p:nvPicPr>
        <p:blipFill>
          <a:blip r:embed="rId2">
            <a:extLst/>
          </a:blip>
          <a:srcRect t="4751" b="4751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85572">
              <a:defRPr sz="3960"/>
            </a:lvl1pPr>
          </a:lstStyle>
          <a:p>
            <a:pPr lvl="0">
              <a:defRPr sz="1800"/>
            </a:pPr>
            <a:r>
              <a:rPr sz="3960" dirty="0"/>
              <a:t>Mis aastal mainiti Harju väravat esmakordselt allikates ja millal Harju värava torn lammutati?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978992" y="8191500"/>
            <a:ext cx="10755808" cy="1422401"/>
          </a:xfrm>
          <a:prstGeom prst="rect">
            <a:avLst/>
          </a:prstGeom>
        </p:spPr>
        <p:txBody>
          <a:bodyPr/>
          <a:lstStyle/>
          <a:p>
            <a:pPr lvl="0" defTabSz="514095">
              <a:defRPr sz="1800"/>
            </a:pPr>
            <a:r>
              <a:rPr sz="2816" dirty="0"/>
              <a:t>Esmakordselt mainiti </a:t>
            </a:r>
          </a:p>
          <a:p>
            <a:pPr lvl="0" defTabSz="514095">
              <a:defRPr sz="1800"/>
            </a:pPr>
            <a:r>
              <a:rPr sz="2816" dirty="0"/>
              <a:t>1355. aastal. </a:t>
            </a:r>
          </a:p>
          <a:p>
            <a:pPr lvl="0" defTabSz="514095">
              <a:defRPr sz="1800"/>
            </a:pPr>
            <a:r>
              <a:rPr sz="2816" dirty="0"/>
              <a:t>Harju värava torn lammutati 1875. aastal.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1024px-Harju_värava_ristlõige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529180" y="3997041"/>
            <a:ext cx="6209018" cy="348651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Harju värav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8609" lvl="0" indent="-308609" defTabSz="525779">
              <a:spcBef>
                <a:spcPts val="2800"/>
              </a:spcBef>
              <a:defRPr sz="1800"/>
            </a:pPr>
            <a:r>
              <a:rPr sz="2520"/>
              <a:t>1361. aastal nimetati väravat Sepaväravaks (Sepa tänav);</a:t>
            </a:r>
          </a:p>
          <a:p>
            <a:pPr marL="308609" lvl="0" indent="-308609" defTabSz="525779">
              <a:spcBef>
                <a:spcPts val="2800"/>
              </a:spcBef>
              <a:defRPr sz="1800"/>
            </a:pPr>
            <a:r>
              <a:rPr sz="2520"/>
              <a:t>pärimuse järgi hukati 1535. aastal värava peatorni ja eesvärava vahel Riispere mõisnik Johan von Uexküll, kes oli Tallinna linnaõigust rikkudes piinanud surnuks oma linna põgenenud talupoja;</a:t>
            </a:r>
          </a:p>
          <a:p>
            <a:pPr marL="308609" lvl="0" indent="-308609" defTabSz="525779">
              <a:spcBef>
                <a:spcPts val="2800"/>
              </a:spcBef>
              <a:defRPr sz="1800"/>
            </a:pPr>
            <a:r>
              <a:rPr sz="2520"/>
              <a:t>aastal 1862 lammutati eesväravad ja 1875 peavärav, sest Harju tänav oli kujunenud linna oluliseks äritänavaks ning värav oli kasvavale liiklusele takistus.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10396577_816523988366912_24390275_n.jpg"/>
          <p:cNvPicPr/>
          <p:nvPr/>
        </p:nvPicPr>
        <p:blipFill>
          <a:blip r:embed="rId2">
            <a:extLst/>
          </a:blip>
          <a:srcRect t="18916" b="18916"/>
          <a:stretch>
            <a:fillRect/>
          </a:stretch>
        </p:blipFill>
        <p:spPr>
          <a:xfrm>
            <a:off x="2932471" y="733226"/>
            <a:ext cx="7139858" cy="5918201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Vabaduse plats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EEFV-7V3BRF.jpg"/>
          <p:cNvPicPr/>
          <p:nvPr/>
        </p:nvPicPr>
        <p:blipFill>
          <a:blip r:embed="rId2">
            <a:extLst/>
          </a:blip>
          <a:srcRect t="4645" b="4645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1622646" y="6497606"/>
            <a:ext cx="9759508" cy="1422401"/>
          </a:xfrm>
          <a:prstGeom prst="rect">
            <a:avLst/>
          </a:prstGeom>
        </p:spPr>
        <p:txBody>
          <a:bodyPr/>
          <a:lstStyle>
            <a:lvl1pPr defTabSz="262889">
              <a:defRPr sz="3600"/>
            </a:lvl1pPr>
          </a:lstStyle>
          <a:p>
            <a:pPr lvl="0">
              <a:defRPr sz="1800"/>
            </a:pPr>
            <a:r>
              <a:rPr sz="3600"/>
              <a:t>Mis asus Vabaduse platsil 20. sajandi alguses ning kelle ausammas seisis platsil 1910-1922?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1136431" y="7643092"/>
            <a:ext cx="10598369" cy="2239816"/>
          </a:xfrm>
          <a:prstGeom prst="rect">
            <a:avLst/>
          </a:prstGeom>
        </p:spPr>
        <p:txBody>
          <a:bodyPr/>
          <a:lstStyle/>
          <a:p>
            <a:pPr lvl="0" defTabSz="379729">
              <a:defRPr sz="1800"/>
            </a:pPr>
            <a:endParaRPr sz="2080"/>
          </a:p>
          <a:p>
            <a:pPr lvl="0" defTabSz="379729">
              <a:defRPr sz="1800"/>
            </a:pPr>
            <a:r>
              <a:rPr sz="2470"/>
              <a:t>Vabaduse platsil asus 20. sajandi alguses Heinaturg.</a:t>
            </a:r>
          </a:p>
          <a:p>
            <a:pPr lvl="0" defTabSz="379729">
              <a:defRPr sz="1800"/>
            </a:pPr>
            <a:r>
              <a:rPr sz="2470"/>
              <a:t>1910. aastal avati platsil Peeter I ausammas, koos ausamba püstitamisega sillutati plats lõpuks munakividega. Venemaa keisri Peeter I ausammas kõrvaldati platsilt Eesti Vabariigi valitsuse otsusega 1922. aastal.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42212.jpg"/>
          <p:cNvPicPr/>
          <p:nvPr/>
        </p:nvPicPr>
        <p:blipFill>
          <a:blip r:embed="rId2">
            <a:extLst/>
          </a:blip>
          <a:srcRect t="8262" b="8262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15468">
              <a:defRPr sz="4320"/>
            </a:lvl1pPr>
          </a:lstStyle>
          <a:p>
            <a:pPr lvl="0">
              <a:defRPr sz="1800"/>
            </a:pPr>
            <a:r>
              <a:rPr sz="4320"/>
              <a:t>Kuidas nimetati tol ajal parki, mis jääb praeguse Vabadussamba taha?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1550916" y="8191500"/>
            <a:ext cx="9902968" cy="1422400"/>
          </a:xfrm>
          <a:prstGeom prst="rect">
            <a:avLst/>
          </a:prstGeom>
        </p:spPr>
        <p:txBody>
          <a:bodyPr/>
          <a:lstStyle>
            <a:lvl1pPr defTabSz="514095">
              <a:defRPr sz="2816"/>
            </a:lvl1pPr>
          </a:lstStyle>
          <a:p>
            <a:pPr lvl="0">
              <a:defRPr sz="1800"/>
            </a:pPr>
            <a:r>
              <a:rPr sz="2816"/>
              <a:t>19. sajand kutsuti seda Harju värava aiaks. 1959 nimetati haljasala Harjumäe pargiks. 19. sajandil asusid seal lõbustusasutused.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1024px-Teatro_Estatal_Ruso,_Tallinn,_Estonia,_2012-08-05,_DD_01.jpg"/>
          <p:cNvPicPr/>
          <p:nvPr/>
        </p:nvPicPr>
        <p:blipFill>
          <a:blip r:embed="rId2">
            <a:extLst/>
          </a:blip>
          <a:srcRect l="1590" r="1590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907137" y="6960015"/>
            <a:ext cx="10827664" cy="1664918"/>
          </a:xfrm>
          <a:prstGeom prst="rect">
            <a:avLst/>
          </a:prstGeom>
        </p:spPr>
        <p:txBody>
          <a:bodyPr>
            <a:noAutofit/>
          </a:bodyPr>
          <a:lstStyle>
            <a:lvl1pPr defTabSz="251206">
              <a:defRPr sz="3440"/>
            </a:lvl1pPr>
          </a:lstStyle>
          <a:p>
            <a:pPr lvl="0">
              <a:defRPr sz="1800"/>
            </a:pPr>
            <a:r>
              <a:rPr sz="4400" dirty="0"/>
              <a:t>Missugune oluline kultuurilooline sündmus toimus 1896. aastal hoones, kus praegu tegutseb </a:t>
            </a:r>
            <a:r>
              <a:rPr sz="4400" dirty="0" err="1"/>
              <a:t>Vene</a:t>
            </a:r>
            <a:r>
              <a:rPr sz="4400" dirty="0"/>
              <a:t> </a:t>
            </a:r>
            <a:r>
              <a:rPr sz="4400" dirty="0" err="1" smtClean="0"/>
              <a:t>teater</a:t>
            </a:r>
            <a:r>
              <a:rPr sz="4400" dirty="0" smtClean="0"/>
              <a:t>?</a:t>
            </a:r>
            <a:endParaRPr sz="4400" dirty="0"/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1270000" y="8624933"/>
            <a:ext cx="10464801" cy="11303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 dirty="0"/>
              <a:t>1896. aasta sügisel toimusid esimesed kinoseansid.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10358102_816523981700246_1015529544_n.jpg"/>
          <p:cNvPicPr/>
          <p:nvPr/>
        </p:nvPicPr>
        <p:blipFill>
          <a:blip r:embed="rId2">
            <a:extLst/>
          </a:blip>
          <a:srcRect t="7839" b="7839"/>
          <a:stretch>
            <a:fillRect/>
          </a:stretch>
        </p:blipFill>
        <p:spPr>
          <a:xfrm>
            <a:off x="3864069" y="635000"/>
            <a:ext cx="5263963" cy="5918201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3851349" y="6718300"/>
            <a:ext cx="5302102" cy="1422400"/>
          </a:xfrm>
          <a:prstGeom prst="rect">
            <a:avLst/>
          </a:prstGeom>
        </p:spPr>
        <p:txBody>
          <a:bodyPr/>
          <a:lstStyle/>
          <a:p>
            <a:pPr lvl="0" defTabSz="268731">
              <a:defRPr sz="1800"/>
            </a:pPr>
            <a:r>
              <a:rPr sz="3680"/>
              <a:t>Marie Underi kuju </a:t>
            </a:r>
          </a:p>
          <a:p>
            <a:pPr lvl="0" defTabSz="268731">
              <a:defRPr sz="1800"/>
            </a:pPr>
            <a:r>
              <a:rPr sz="3680"/>
              <a:t>Rahvusraamatukogu ees 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Laikmaa_marie_under1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799865" y="1201718"/>
            <a:ext cx="6055362" cy="7096284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952500" y="3242224"/>
            <a:ext cx="5334000" cy="39878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Kübar Laikmaa pastellist “Mutti”</a:t>
            </a:r>
          </a:p>
        </p:txBody>
      </p:sp>
      <p:pic>
        <p:nvPicPr>
          <p:cNvPr id="125" name="438342t81h996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982" y="1222375"/>
            <a:ext cx="6117004" cy="2813067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file64479128_ca61d5f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267251" y="3720005"/>
            <a:ext cx="6236131" cy="4053486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8045">
              <a:defRPr sz="5040"/>
            </a:lvl1pPr>
          </a:lstStyle>
          <a:p>
            <a:pPr lvl="0">
              <a:defRPr sz="1800"/>
            </a:pPr>
            <a:r>
              <a:rPr sz="5040"/>
              <a:t>Miks paigutati just Underi kuju raamatukogu vasaku esinurga juurde?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Luuletaja on sealsamas mäe all praegusel Koidu, endisel Alemanni tänaval (nurgal Luise tänavaga), elanud oma järgmises elukorteris rahvusraamatukogu kohal Tui tänaval ja käinud koolis algul Roosikrantsi, hiljem Liivalaia tänavas.</a:t>
            </a:r>
          </a:p>
          <a:p>
            <a:pPr lvl="0">
              <a:defRPr sz="1800"/>
            </a:pPr>
            <a:r>
              <a:rPr sz="2800" i="1"/>
              <a:t>“Under suri ju kodust kaugel teisel pool vett”</a:t>
            </a:r>
            <a:r>
              <a:rPr sz="2800"/>
              <a:t> </a:t>
            </a:r>
            <a:br>
              <a:rPr sz="2800"/>
            </a:br>
            <a:r>
              <a:rPr sz="2800"/>
              <a:t>                         - Mati Karmin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10357941_816523511700293_2005388352_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2108" y="0"/>
            <a:ext cx="7315201" cy="975360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10410010_816520975033880_123958264_n.jpg"/>
          <p:cNvPicPr/>
          <p:nvPr/>
        </p:nvPicPr>
        <p:blipFill>
          <a:blip r:embed="rId2">
            <a:extLst/>
          </a:blip>
          <a:srcRect t="9653" b="9653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15468">
              <a:defRPr sz="4320"/>
            </a:lvl1pPr>
          </a:lstStyle>
          <a:p>
            <a:pPr lvl="0">
              <a:defRPr sz="1800"/>
            </a:pPr>
            <a:r>
              <a:rPr sz="4320"/>
              <a:t>Gustav Adolfi Gümnaasiumi ajaloomuusem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3752771" y="8628130"/>
            <a:ext cx="104648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/>
              <a:t>–Marie Under, 1953</a:t>
            </a:r>
          </a:p>
        </p:txBody>
      </p:sp>
      <p:sp>
        <p:nvSpPr>
          <p:cNvPr id="134" name="Shape 134"/>
          <p:cNvSpPr/>
          <p:nvPr/>
        </p:nvSpPr>
        <p:spPr>
          <a:xfrm>
            <a:off x="1269999" y="1596220"/>
            <a:ext cx="10464801" cy="681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50000"/>
              </a:lnSpc>
              <a:defRPr sz="1800"/>
            </a:pPr>
            <a:r>
              <a:rPr sz="3800" dirty="0"/>
              <a:t>Kõndind nii keerukaid radu</a:t>
            </a:r>
          </a:p>
          <a:p>
            <a:pPr lvl="0">
              <a:lnSpc>
                <a:spcPct val="150000"/>
              </a:lnSpc>
              <a:defRPr sz="1800"/>
            </a:pPr>
            <a:r>
              <a:rPr sz="3800" dirty="0"/>
              <a:t>elus, ses imetaolises paigas,</a:t>
            </a:r>
          </a:p>
          <a:p>
            <a:pPr lvl="0">
              <a:lnSpc>
                <a:spcPct val="150000"/>
              </a:lnSpc>
              <a:defRPr sz="1800"/>
            </a:pPr>
            <a:r>
              <a:rPr sz="3800" dirty="0"/>
              <a:t>seisatan nüüd ja vaatlen…</a:t>
            </a:r>
          </a:p>
          <a:p>
            <a:pPr lvl="0">
              <a:lnSpc>
                <a:spcPct val="150000"/>
              </a:lnSpc>
              <a:defRPr sz="1800"/>
            </a:pPr>
            <a:r>
              <a:rPr sz="3800" dirty="0"/>
              <a:t>vaatlen end nägijaks.</a:t>
            </a:r>
          </a:p>
          <a:p>
            <a:pPr lvl="0">
              <a:lnSpc>
                <a:spcPct val="150000"/>
              </a:lnSpc>
              <a:defRPr sz="1800"/>
            </a:pPr>
            <a:r>
              <a:rPr sz="3800" dirty="0"/>
              <a:t>Ja mõni poolelijäänud mõte</a:t>
            </a:r>
          </a:p>
          <a:p>
            <a:pPr lvl="0">
              <a:lnSpc>
                <a:spcPct val="150000"/>
              </a:lnSpc>
              <a:defRPr sz="1800"/>
            </a:pPr>
            <a:r>
              <a:rPr sz="3800" dirty="0"/>
              <a:t>kukub ajust südame</a:t>
            </a:r>
          </a:p>
          <a:p>
            <a:pPr lvl="0">
              <a:lnSpc>
                <a:spcPct val="150000"/>
              </a:lnSpc>
              <a:defRPr sz="1800"/>
            </a:pPr>
            <a:r>
              <a:rPr sz="3800" dirty="0"/>
              <a:t>ning küpseb sääl.</a:t>
            </a:r>
          </a:p>
        </p:txBody>
      </p:sp>
      <p:sp>
        <p:nvSpPr>
          <p:cNvPr id="135" name="Shape 135"/>
          <p:cNvSpPr/>
          <p:nvPr/>
        </p:nvSpPr>
        <p:spPr>
          <a:xfrm>
            <a:off x="5227637" y="777466"/>
            <a:ext cx="254952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Seisatan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 dirty="0" err="1"/>
              <a:t>Teekonna</a:t>
            </a:r>
            <a:r>
              <a:rPr sz="8000" dirty="0"/>
              <a:t> </a:t>
            </a:r>
            <a:r>
              <a:rPr sz="8000" dirty="0" err="1"/>
              <a:t>lõpetasime</a:t>
            </a:r>
            <a:r>
              <a:rPr sz="8000" dirty="0"/>
              <a:t> </a:t>
            </a:r>
            <a:r>
              <a:rPr sz="8000" dirty="0" err="1"/>
              <a:t>kell</a:t>
            </a:r>
            <a:r>
              <a:rPr sz="8000" dirty="0"/>
              <a:t> </a:t>
            </a:r>
            <a:r>
              <a:rPr sz="8000" dirty="0" smtClean="0"/>
              <a:t>15:</a:t>
            </a:r>
            <a:r>
              <a:rPr lang="et-EE" sz="8000" dirty="0" smtClean="0"/>
              <a:t>30</a:t>
            </a:r>
            <a:endParaRPr sz="8000" dirty="0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Aitäh kuulamast!</a:t>
            </a:r>
          </a:p>
          <a:p>
            <a:pPr lvl="0">
              <a:defRPr sz="1800"/>
            </a:pPr>
            <a:r>
              <a:rPr sz="8000"/>
              <a:t>Küsimusi?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uuseum.jpg"/>
          <p:cNvPicPr/>
          <p:nvPr/>
        </p:nvPicPr>
        <p:blipFill>
          <a:blip r:embed="rId2">
            <a:extLst/>
          </a:blip>
          <a:srcRect l="21717" r="21717"/>
          <a:stretch>
            <a:fillRect/>
          </a:stretch>
        </p:blipFill>
        <p:spPr>
          <a:xfrm>
            <a:off x="6718300" y="2603500"/>
            <a:ext cx="5334000" cy="628650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 dirty="0" err="1"/>
              <a:t>Mis</a:t>
            </a:r>
            <a:r>
              <a:rPr sz="6719" dirty="0"/>
              <a:t> </a:t>
            </a:r>
            <a:r>
              <a:rPr sz="6719" dirty="0" err="1"/>
              <a:t>aastal</a:t>
            </a:r>
            <a:r>
              <a:rPr sz="6719" dirty="0"/>
              <a:t> </a:t>
            </a:r>
            <a:r>
              <a:rPr sz="6719" dirty="0" err="1"/>
              <a:t>asutati</a:t>
            </a:r>
            <a:r>
              <a:rPr sz="6719" dirty="0"/>
              <a:t> </a:t>
            </a:r>
            <a:r>
              <a:rPr lang="et-EE" sz="6719" dirty="0" smtClean="0"/>
              <a:t/>
            </a:r>
            <a:br>
              <a:rPr lang="et-EE" sz="6719" dirty="0" smtClean="0"/>
            </a:br>
            <a:r>
              <a:rPr sz="6719" dirty="0" smtClean="0"/>
              <a:t>GAG </a:t>
            </a:r>
            <a:r>
              <a:rPr lang="et-EE" sz="6719" dirty="0" smtClean="0"/>
              <a:t>ajaloo</a:t>
            </a:r>
            <a:r>
              <a:rPr sz="6719" dirty="0" err="1" smtClean="0"/>
              <a:t>muuse</a:t>
            </a:r>
            <a:r>
              <a:rPr lang="et-EE" sz="6719" dirty="0" smtClean="0"/>
              <a:t>u</a:t>
            </a:r>
            <a:r>
              <a:rPr sz="6719" dirty="0" smtClean="0"/>
              <a:t>m</a:t>
            </a:r>
            <a:r>
              <a:rPr sz="6719" dirty="0"/>
              <a:t>?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2039" lvl="0" indent="-312039" defTabSz="531622">
              <a:spcBef>
                <a:spcPts val="2900"/>
              </a:spcBef>
              <a:defRPr sz="1800"/>
            </a:pPr>
            <a:r>
              <a:rPr sz="2548" dirty="0"/>
              <a:t>Muuseum asutati 3. novembril 2006. aastal seoses gümnaasiumi 374. aastapäeva tähistamisega;</a:t>
            </a:r>
          </a:p>
          <a:p>
            <a:pPr marL="312039" lvl="0" indent="-312039" defTabSz="531622">
              <a:spcBef>
                <a:spcPts val="2900"/>
              </a:spcBef>
              <a:defRPr sz="1800"/>
            </a:pPr>
            <a:r>
              <a:rPr sz="2548" dirty="0"/>
              <a:t>varem pääses majja ainult läbi võimla;</a:t>
            </a:r>
          </a:p>
          <a:p>
            <a:pPr marL="312039" lvl="0" indent="-312039" defTabSz="531622">
              <a:spcBef>
                <a:spcPts val="2900"/>
              </a:spcBef>
              <a:defRPr sz="1800"/>
            </a:pPr>
            <a:r>
              <a:rPr sz="2548" dirty="0"/>
              <a:t>rohkelt fotomaterjali, esemeid;</a:t>
            </a:r>
          </a:p>
          <a:p>
            <a:pPr marL="312039" lvl="0" indent="-312039" defTabSz="531622">
              <a:spcBef>
                <a:spcPts val="2900"/>
              </a:spcBef>
              <a:defRPr sz="1800"/>
            </a:pPr>
            <a:r>
              <a:rPr sz="2548" dirty="0"/>
              <a:t>kooli loomine, varasem ajalugu;</a:t>
            </a:r>
          </a:p>
          <a:p>
            <a:pPr marL="312039" lvl="0" indent="-312039" defTabSz="531622">
              <a:spcBef>
                <a:spcPts val="2900"/>
              </a:spcBef>
              <a:defRPr sz="1800"/>
            </a:pPr>
            <a:r>
              <a:rPr sz="2548" dirty="0"/>
              <a:t>täieneb pidevalt.</a:t>
            </a:r>
          </a:p>
          <a:p>
            <a:pPr marL="312039" lvl="0" indent="-312039" defTabSz="531622">
              <a:spcBef>
                <a:spcPts val="2900"/>
              </a:spcBef>
              <a:defRPr sz="1800"/>
            </a:pPr>
            <a:r>
              <a:rPr sz="2548" u="sng" dirty="0">
                <a:hlinkClick r:id="rId3"/>
              </a:rPr>
              <a:t>Facebook</a:t>
            </a:r>
            <a:r>
              <a:rPr sz="2548" dirty="0"/>
              <a:t>: Gustav Adolfi Gümnaasiumi ajaloomuuseum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10341541_238166386378510_5881429602591844482_n.jpg"/>
          <p:cNvPicPr/>
          <p:nvPr/>
        </p:nvPicPr>
        <p:blipFill>
          <a:blip r:embed="rId2">
            <a:extLst/>
          </a:blip>
          <a:srcRect l="3527" r="3527"/>
          <a:stretch>
            <a:fillRect/>
          </a:stretch>
        </p:blipFill>
        <p:spPr>
          <a:xfrm>
            <a:off x="1022746" y="533400"/>
            <a:ext cx="10959233" cy="6632471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1022745" y="7412930"/>
            <a:ext cx="10959233" cy="1395798"/>
          </a:xfrm>
          <a:prstGeom prst="rect">
            <a:avLst/>
          </a:prstGeom>
        </p:spPr>
        <p:txBody>
          <a:bodyPr>
            <a:normAutofit/>
          </a:bodyPr>
          <a:lstStyle>
            <a:lvl1pPr defTabSz="268731">
              <a:defRPr sz="3680"/>
            </a:lvl1pPr>
          </a:lstStyle>
          <a:p>
            <a:pPr lvl="0">
              <a:defRPr sz="1800"/>
            </a:pPr>
            <a:r>
              <a:rPr sz="4400" dirty="0"/>
              <a:t>Koolipoisid vastvalminud võimlas 1913. aastal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10322824_236839539844528_5615956010259420561_n.jpg"/>
          <p:cNvPicPr/>
          <p:nvPr/>
        </p:nvPicPr>
        <p:blipFill>
          <a:blip r:embed="rId2">
            <a:extLst/>
          </a:blip>
          <a:srcRect l="3527" r="3527"/>
          <a:stretch>
            <a:fillRect/>
          </a:stretch>
        </p:blipFill>
        <p:spPr>
          <a:xfrm>
            <a:off x="1005085" y="581982"/>
            <a:ext cx="10994664" cy="6653914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976560" y="7224180"/>
            <a:ext cx="11051681" cy="2529420"/>
          </a:xfrm>
          <a:prstGeom prst="rect">
            <a:avLst/>
          </a:prstGeom>
        </p:spPr>
        <p:txBody>
          <a:bodyPr>
            <a:normAutofit/>
          </a:bodyPr>
          <a:lstStyle>
            <a:lvl1pPr defTabSz="233679">
              <a:defRPr sz="3200"/>
            </a:lvl1pPr>
          </a:lstStyle>
          <a:p>
            <a:pPr lvl="0">
              <a:defRPr sz="1800"/>
            </a:pPr>
            <a:r>
              <a:rPr sz="3600" dirty="0"/>
              <a:t>Aastatel 1754-1756 kerkis Suur- ja Väike-Kloostri tänava nurgale kooli õpetajate korterite maja. Selle asemele ehitati 1910-1912 võimlamaja koos ametikorteritega.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526591_757484887601985_1630390579_n.jpg"/>
          <p:cNvPicPr/>
          <p:nvPr/>
        </p:nvPicPr>
        <p:blipFill>
          <a:blip r:embed="rId2">
            <a:extLst/>
          </a:blip>
          <a:srcRect t="11751" b="11751"/>
          <a:stretch>
            <a:fillRect/>
          </a:stretch>
        </p:blipFill>
        <p:spPr>
          <a:xfrm>
            <a:off x="1023342" y="723899"/>
            <a:ext cx="10958143" cy="6631813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1270000" y="6959600"/>
            <a:ext cx="10464800" cy="1422400"/>
          </a:xfrm>
          <a:prstGeom prst="rect">
            <a:avLst/>
          </a:prstGeom>
        </p:spPr>
        <p:txBody>
          <a:bodyPr/>
          <a:lstStyle>
            <a:lvl1pPr defTabSz="432308">
              <a:defRPr sz="5920"/>
            </a:lvl1pPr>
          </a:lstStyle>
          <a:p>
            <a:pPr lvl="0">
              <a:defRPr sz="1800"/>
            </a:pPr>
            <a:r>
              <a:rPr sz="5920"/>
              <a:t>Üks vanimaid fotosid Tallinnast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10358083_816520971700547_773639979_n.jpg"/>
          <p:cNvPicPr/>
          <p:nvPr/>
        </p:nvPicPr>
        <p:blipFill>
          <a:blip r:embed="rId2">
            <a:extLst/>
          </a:blip>
          <a:srcRect t="15642" b="15642"/>
          <a:stretch>
            <a:fillRect/>
          </a:stretch>
        </p:blipFill>
        <p:spPr>
          <a:xfrm>
            <a:off x="2941061" y="591067"/>
            <a:ext cx="7122633" cy="6525846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2970113" y="7112000"/>
            <a:ext cx="7064574" cy="1422400"/>
          </a:xfrm>
          <a:prstGeom prst="rect">
            <a:avLst/>
          </a:prstGeom>
        </p:spPr>
        <p:txBody>
          <a:bodyPr/>
          <a:lstStyle/>
          <a:p>
            <a:pPr lvl="0" defTabSz="315468">
              <a:defRPr sz="1800"/>
            </a:pPr>
            <a:r>
              <a:rPr sz="4320"/>
              <a:t>Eduard Vilde maja </a:t>
            </a:r>
          </a:p>
          <a:p>
            <a:pPr lvl="0" defTabSz="315468">
              <a:defRPr sz="1800"/>
            </a:pPr>
            <a:r>
              <a:rPr sz="4320"/>
              <a:t>Nunne tänaval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creen Shot 2014-05-26 at 21.27.37.png"/>
          <p:cNvPicPr/>
          <p:nvPr/>
        </p:nvPicPr>
        <p:blipFill>
          <a:blip r:embed="rId2">
            <a:extLst/>
          </a:blip>
          <a:srcRect l="472" r="472"/>
          <a:stretch>
            <a:fillRect/>
          </a:stretch>
        </p:blipFill>
        <p:spPr>
          <a:xfrm>
            <a:off x="-11577" y="1686265"/>
            <a:ext cx="13027995" cy="4600475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720128" y="6718300"/>
            <a:ext cx="11733214" cy="1422400"/>
          </a:xfrm>
          <a:prstGeom prst="rect">
            <a:avLst/>
          </a:prstGeom>
        </p:spPr>
        <p:txBody>
          <a:bodyPr/>
          <a:lstStyle>
            <a:lvl1pPr defTabSz="315468">
              <a:defRPr sz="4320"/>
            </a:lvl1pPr>
          </a:lstStyle>
          <a:p>
            <a:pPr lvl="0">
              <a:defRPr sz="1800"/>
            </a:pPr>
            <a:r>
              <a:rPr sz="4320"/>
              <a:t>Vilde igapäevane teekond Tallinna Teataja toimetusse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644</Words>
  <Application>Microsoft Office PowerPoint</Application>
  <PresentationFormat>Kohandatud</PresentationFormat>
  <Paragraphs>86</Paragraphs>
  <Slides>32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32</vt:i4>
      </vt:variant>
    </vt:vector>
  </HeadingPairs>
  <TitlesOfParts>
    <vt:vector size="33" baseType="lpstr">
      <vt:lpstr>White</vt:lpstr>
      <vt:lpstr>Kultuuriretk IV rühm</vt:lpstr>
      <vt:lpstr>Teekonda alustasime kell 14:25</vt:lpstr>
      <vt:lpstr>Gustav Adolfi Gümnaasiumi ajaloomuusem</vt:lpstr>
      <vt:lpstr>Mis aastal asutati  GAG ajaloomuuseum?</vt:lpstr>
      <vt:lpstr>Koolipoisid vastvalminud võimlas 1913. aastal</vt:lpstr>
      <vt:lpstr>Aastatel 1754-1756 kerkis Suur- ja Väike-Kloostri tänava nurgale kooli õpetajate korterite maja. Selle asemele ehitati 1910-1912 võimlamaja koos ametikorteritega.</vt:lpstr>
      <vt:lpstr>Üks vanimaid fotosid Tallinnast</vt:lpstr>
      <vt:lpstr>Eduard Vilde maja  Nunne tänaval</vt:lpstr>
      <vt:lpstr>Vilde igapäevane teekond Tallinna Teataja toimetusse</vt:lpstr>
      <vt:lpstr>Siuru torn</vt:lpstr>
      <vt:lpstr>Kes oli siurulastest Vilde kõige parem tuttav ja miks?</vt:lpstr>
      <vt:lpstr>Niguliste kirik</vt:lpstr>
      <vt:lpstr>Kelle monument see on?</vt:lpstr>
      <vt:lpstr>Eduard Vilde tuntud teosed</vt:lpstr>
      <vt:lpstr>Harju tänava seinatahvlid</vt:lpstr>
      <vt:lpstr>Harju tänav</vt:lpstr>
      <vt:lpstr>Mis nime on Harju tänav veel kandnud ja miks?</vt:lpstr>
      <vt:lpstr>Vabaduse väljak</vt:lpstr>
      <vt:lpstr>Mis on paigutatud Harju tänava alguses oleva apteegi ette?</vt:lpstr>
      <vt:lpstr>Mis aastal mainiti Harju väravat esmakordselt allikates ja millal Harju värava torn lammutati?</vt:lpstr>
      <vt:lpstr>Harju värav</vt:lpstr>
      <vt:lpstr>Vabaduse plats</vt:lpstr>
      <vt:lpstr>Mis asus Vabaduse platsil 20. sajandi alguses ning kelle ausammas seisis platsil 1910-1922?</vt:lpstr>
      <vt:lpstr>Kuidas nimetati tol ajal parki, mis jääb praeguse Vabadussamba taha?</vt:lpstr>
      <vt:lpstr>Missugune oluline kultuurilooline sündmus toimus 1896. aastal hoones, kus praegu tegutseb Vene teater?</vt:lpstr>
      <vt:lpstr>Marie Underi kuju  Rahvusraamatukogu ees </vt:lpstr>
      <vt:lpstr>Kübar Laikmaa pastellist “Mutti”</vt:lpstr>
      <vt:lpstr>Miks paigutati just Underi kuju raamatukogu vasaku esinurga juurde?</vt:lpstr>
      <vt:lpstr>PowerPointi esitlus</vt:lpstr>
      <vt:lpstr>PowerPointi esitlus</vt:lpstr>
      <vt:lpstr>Teekonna lõpetasime kell 15:30</vt:lpstr>
      <vt:lpstr>Aitäh kuulamast! Küsimusi?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Kultuuriretk</dc:title>
  <dc:creator>Anu</dc:creator>
  <cp:lastModifiedBy>Kasutaja</cp:lastModifiedBy>
  <cp:revision>6</cp:revision>
  <dcterms:modified xsi:type="dcterms:W3CDTF">2015-12-28T17:11:03Z</dcterms:modified>
</cp:coreProperties>
</file>